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kzidenz-Grotesk Bold"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Garet" panose="020B0604020202020204" charset="0"/>
      <p:regular r:id="rId20"/>
    </p:embeddedFont>
    <p:embeddedFont>
      <p:font typeface="Open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555" b="-10555"/>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151351" y="2386448"/>
            <a:ext cx="3085928" cy="3124991"/>
          </a:xfrm>
          <a:custGeom>
            <a:avLst/>
            <a:gdLst/>
            <a:ahLst/>
            <a:cxnLst/>
            <a:rect l="l" t="t" r="r" b="b"/>
            <a:pathLst>
              <a:path w="3085928" h="3124991">
                <a:moveTo>
                  <a:pt x="0" y="0"/>
                </a:moveTo>
                <a:lnTo>
                  <a:pt x="3085928" y="0"/>
                </a:lnTo>
                <a:lnTo>
                  <a:pt x="3085928" y="3124990"/>
                </a:lnTo>
                <a:lnTo>
                  <a:pt x="0" y="3124990"/>
                </a:lnTo>
                <a:lnTo>
                  <a:pt x="0" y="0"/>
                </a:lnTo>
                <a:close/>
              </a:path>
            </a:pathLst>
          </a:custGeom>
          <a:blipFill>
            <a:blip r:embed="rId4">
              <a:alphaModFix amt="88000"/>
            </a:blip>
            <a:stretch>
              <a:fillRect/>
            </a:stretch>
          </a:blipFill>
        </p:spPr>
      </p:sp>
      <p:sp>
        <p:nvSpPr>
          <p:cNvPr id="5" name="Freeform 5"/>
          <p:cNvSpPr/>
          <p:nvPr/>
        </p:nvSpPr>
        <p:spPr>
          <a:xfrm>
            <a:off x="14039993" y="7605775"/>
            <a:ext cx="3366520" cy="3374957"/>
          </a:xfrm>
          <a:custGeom>
            <a:avLst/>
            <a:gdLst/>
            <a:ahLst/>
            <a:cxnLst/>
            <a:rect l="l" t="t" r="r" b="b"/>
            <a:pathLst>
              <a:path w="3366520" h="3374957">
                <a:moveTo>
                  <a:pt x="0" y="0"/>
                </a:moveTo>
                <a:lnTo>
                  <a:pt x="3366520" y="0"/>
                </a:lnTo>
                <a:lnTo>
                  <a:pt x="3366520" y="3374957"/>
                </a:lnTo>
                <a:lnTo>
                  <a:pt x="0" y="3374957"/>
                </a:lnTo>
                <a:lnTo>
                  <a:pt x="0" y="0"/>
                </a:lnTo>
                <a:close/>
              </a:path>
            </a:pathLst>
          </a:custGeom>
          <a:blipFill>
            <a:blip r:embed="rId5"/>
            <a:stretch>
              <a:fillRect/>
            </a:stretch>
          </a:blipFill>
        </p:spPr>
      </p:sp>
      <p:sp>
        <p:nvSpPr>
          <p:cNvPr id="6" name="TextBox 6"/>
          <p:cNvSpPr txBox="1"/>
          <p:nvPr/>
        </p:nvSpPr>
        <p:spPr>
          <a:xfrm>
            <a:off x="2684687" y="3561758"/>
            <a:ext cx="14352975" cy="3002314"/>
          </a:xfrm>
          <a:prstGeom prst="rect">
            <a:avLst/>
          </a:prstGeom>
        </p:spPr>
        <p:txBody>
          <a:bodyPr lIns="0" tIns="0" rIns="0" bIns="0" rtlCol="0" anchor="t">
            <a:spAutoFit/>
          </a:bodyPr>
          <a:lstStyle/>
          <a:p>
            <a:pPr algn="ctr">
              <a:lnSpc>
                <a:spcPts val="11310"/>
              </a:lnSpc>
            </a:pPr>
            <a:r>
              <a:rPr lang="en-US" sz="13000" b="1">
                <a:solidFill>
                  <a:srgbClr val="FFFFFF"/>
                </a:solidFill>
                <a:latin typeface="Canva Sans Bold"/>
                <a:ea typeface="Canva Sans Bold"/>
                <a:cs typeface="Canva Sans Bold"/>
                <a:sym typeface="Canva Sans Bold"/>
              </a:rPr>
              <a:t>EXOPLANETARY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8112389" y="2510692"/>
            <a:ext cx="9551576" cy="6242110"/>
          </a:xfrm>
          <a:custGeom>
            <a:avLst/>
            <a:gdLst/>
            <a:ahLst/>
            <a:cxnLst/>
            <a:rect l="l" t="t" r="r" b="b"/>
            <a:pathLst>
              <a:path w="9551576" h="6242110">
                <a:moveTo>
                  <a:pt x="0" y="0"/>
                </a:moveTo>
                <a:lnTo>
                  <a:pt x="9551576" y="0"/>
                </a:lnTo>
                <a:lnTo>
                  <a:pt x="9551576" y="6242111"/>
                </a:lnTo>
                <a:lnTo>
                  <a:pt x="0" y="6242111"/>
                </a:lnTo>
                <a:lnTo>
                  <a:pt x="0" y="0"/>
                </a:lnTo>
                <a:close/>
              </a:path>
            </a:pathLst>
          </a:custGeom>
          <a:blipFill>
            <a:blip r:embed="rId3"/>
            <a:stretch>
              <a:fillRect/>
            </a:stretch>
          </a:blipFill>
        </p:spPr>
      </p:sp>
      <p:sp>
        <p:nvSpPr>
          <p:cNvPr id="4" name="TextBox 4"/>
          <p:cNvSpPr txBox="1"/>
          <p:nvPr/>
        </p:nvSpPr>
        <p:spPr>
          <a:xfrm>
            <a:off x="2092550" y="1209675"/>
            <a:ext cx="14102899" cy="649605"/>
          </a:xfrm>
          <a:prstGeom prst="rect">
            <a:avLst/>
          </a:prstGeom>
        </p:spPr>
        <p:txBody>
          <a:bodyPr lIns="0" tIns="0" rIns="0" bIns="0" rtlCol="0" anchor="t">
            <a:spAutoFit/>
          </a:bodyPr>
          <a:lstStyle/>
          <a:p>
            <a:pPr algn="l">
              <a:lnSpc>
                <a:spcPts val="4784"/>
              </a:lnSpc>
            </a:pPr>
            <a:r>
              <a:rPr lang="en-US" sz="5499" b="1">
                <a:solidFill>
                  <a:srgbClr val="FFFFFF"/>
                </a:solidFill>
                <a:latin typeface="Canva Sans Bold"/>
                <a:ea typeface="Canva Sans Bold"/>
                <a:cs typeface="Canva Sans Bold"/>
                <a:sym typeface="Canva Sans Bold"/>
              </a:rPr>
              <a:t> Stellar Surface Gravity vs No. of Planets </a:t>
            </a:r>
          </a:p>
        </p:txBody>
      </p:sp>
      <p:sp>
        <p:nvSpPr>
          <p:cNvPr id="5" name="TextBox 5"/>
          <p:cNvSpPr txBox="1"/>
          <p:nvPr/>
        </p:nvSpPr>
        <p:spPr>
          <a:xfrm>
            <a:off x="536749" y="3133658"/>
            <a:ext cx="7273078" cy="4939030"/>
          </a:xfrm>
          <a:prstGeom prst="rect">
            <a:avLst/>
          </a:prstGeom>
        </p:spPr>
        <p:txBody>
          <a:bodyPr lIns="0" tIns="0" rIns="0" bIns="0" rtlCol="0" anchor="t">
            <a:spAutoFit/>
          </a:bodyPr>
          <a:lstStyle/>
          <a:p>
            <a:pPr algn="ctr">
              <a:lnSpc>
                <a:spcPts val="3920"/>
              </a:lnSpc>
            </a:pPr>
            <a:r>
              <a:rPr lang="en-US" sz="2800" dirty="0">
                <a:solidFill>
                  <a:srgbClr val="FFFFFF"/>
                </a:solidFill>
                <a:latin typeface="Canva Sans"/>
                <a:ea typeface="Canva Sans"/>
                <a:cs typeface="Canva Sans"/>
                <a:sym typeface="Canva Sans"/>
              </a:rPr>
              <a:t>From the line plot, we can observe that when the gravitation is too low (1-3) or too high(6-8) the number of planets for those stellar bodies is low, with only a few stars hosting more than 1 planet.</a:t>
            </a:r>
          </a:p>
          <a:p>
            <a:pPr algn="ctr">
              <a:lnSpc>
                <a:spcPts val="3920"/>
              </a:lnSpc>
              <a:spcBef>
                <a:spcPct val="0"/>
              </a:spcBef>
            </a:pPr>
            <a:r>
              <a:rPr lang="en-US" sz="2800" dirty="0">
                <a:solidFill>
                  <a:srgbClr val="FFFFFF"/>
                </a:solidFill>
                <a:latin typeface="Canva Sans"/>
                <a:ea typeface="Canva Sans"/>
                <a:cs typeface="Canva Sans"/>
                <a:sym typeface="Canva Sans"/>
              </a:rPr>
              <a:t>In the medium gravitational range (5-6), a sharp peak in the number of planets can be observed. This reflects optimal conditions for planet formation and retention.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grpSp>
        <p:nvGrpSpPr>
          <p:cNvPr id="4" name="Group 4"/>
          <p:cNvGrpSpPr>
            <a:grpSpLocks noChangeAspect="1"/>
          </p:cNvGrpSpPr>
          <p:nvPr/>
        </p:nvGrpSpPr>
        <p:grpSpPr>
          <a:xfrm>
            <a:off x="13749323" y="389268"/>
            <a:ext cx="4233219" cy="4233219"/>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Freeform 8"/>
          <p:cNvSpPr/>
          <p:nvPr/>
        </p:nvSpPr>
        <p:spPr>
          <a:xfrm>
            <a:off x="1028700" y="3836245"/>
            <a:ext cx="12794059" cy="5940751"/>
          </a:xfrm>
          <a:custGeom>
            <a:avLst/>
            <a:gdLst/>
            <a:ahLst/>
            <a:cxnLst/>
            <a:rect l="l" t="t" r="r" b="b"/>
            <a:pathLst>
              <a:path w="12794059" h="5940751">
                <a:moveTo>
                  <a:pt x="0" y="0"/>
                </a:moveTo>
                <a:lnTo>
                  <a:pt x="12794059" y="0"/>
                </a:lnTo>
                <a:lnTo>
                  <a:pt x="12794059" y="5940750"/>
                </a:lnTo>
                <a:lnTo>
                  <a:pt x="0" y="5940750"/>
                </a:lnTo>
                <a:lnTo>
                  <a:pt x="0" y="0"/>
                </a:lnTo>
                <a:close/>
              </a:path>
            </a:pathLst>
          </a:custGeom>
          <a:blipFill>
            <a:blip r:embed="rId5"/>
            <a:stretch>
              <a:fillRect l="-1968" r="-3562"/>
            </a:stretch>
          </a:blipFill>
        </p:spPr>
      </p:sp>
      <p:grpSp>
        <p:nvGrpSpPr>
          <p:cNvPr id="9" name="Group 9"/>
          <p:cNvGrpSpPr/>
          <p:nvPr/>
        </p:nvGrpSpPr>
        <p:grpSpPr>
          <a:xfrm>
            <a:off x="11824508" y="4353353"/>
            <a:ext cx="538267" cy="5382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72445" y="1559135"/>
            <a:ext cx="12794059" cy="2277110"/>
          </a:xfrm>
          <a:prstGeom prst="rect">
            <a:avLst/>
          </a:prstGeom>
        </p:spPr>
        <p:txBody>
          <a:bodyPr lIns="0" tIns="0" rIns="0" bIns="0" rtlCol="0" anchor="t">
            <a:spAutoFit/>
          </a:bodyPr>
          <a:lstStyle/>
          <a:p>
            <a:pPr algn="l">
              <a:lnSpc>
                <a:spcPts val="3640"/>
              </a:lnSpc>
            </a:pPr>
            <a:r>
              <a:rPr lang="en-US" sz="2600">
                <a:solidFill>
                  <a:srgbClr val="FFFFFF"/>
                </a:solidFill>
                <a:latin typeface="Garet"/>
                <a:ea typeface="Garet"/>
                <a:cs typeface="Garet"/>
                <a:sym typeface="Garet"/>
              </a:rPr>
              <a:t>This visualization highlights the growth in exoplanet discoveries and identifies periods of high discovery rates.</a:t>
            </a:r>
          </a:p>
          <a:p>
            <a:pPr algn="l">
              <a:lnSpc>
                <a:spcPts val="3640"/>
              </a:lnSpc>
            </a:pPr>
            <a:r>
              <a:rPr lang="en-US" sz="2600">
                <a:solidFill>
                  <a:srgbClr val="FFFFFF"/>
                </a:solidFill>
                <a:latin typeface="Garet"/>
                <a:ea typeface="Garet"/>
                <a:cs typeface="Garet"/>
                <a:sym typeface="Garet"/>
              </a:rPr>
              <a:t>From the bar graph, we identified that there were more number of discoveries of exoplanets in the year 2016.</a:t>
            </a:r>
          </a:p>
          <a:p>
            <a:pPr algn="l">
              <a:lnSpc>
                <a:spcPts val="3640"/>
              </a:lnSpc>
              <a:spcBef>
                <a:spcPct val="0"/>
              </a:spcBef>
            </a:pPr>
            <a:endParaRPr lang="en-US" sz="2600">
              <a:solidFill>
                <a:srgbClr val="FFFFFF"/>
              </a:solidFill>
              <a:latin typeface="Garet"/>
              <a:ea typeface="Garet"/>
              <a:cs typeface="Garet"/>
              <a:sym typeface="Garet"/>
            </a:endParaRPr>
          </a:p>
        </p:txBody>
      </p:sp>
      <p:sp>
        <p:nvSpPr>
          <p:cNvPr id="13" name="TextBox 13"/>
          <p:cNvSpPr txBox="1"/>
          <p:nvPr/>
        </p:nvSpPr>
        <p:spPr>
          <a:xfrm>
            <a:off x="572445" y="294018"/>
            <a:ext cx="12064800" cy="92710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Canva Sans Bold"/>
                <a:ea typeface="Canva Sans Bold"/>
                <a:cs typeface="Canva Sans Bold"/>
                <a:sym typeface="Canva Sans Bold"/>
              </a:rPr>
              <a:t>Discovery Trends Over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44" b="-10444"/>
            </a:stretch>
          </a:blipFill>
        </p:spPr>
      </p:sp>
      <p:sp>
        <p:nvSpPr>
          <p:cNvPr id="3" name="Freeform 3"/>
          <p:cNvSpPr/>
          <p:nvPr/>
        </p:nvSpPr>
        <p:spPr>
          <a:xfrm>
            <a:off x="512733" y="2405772"/>
            <a:ext cx="10757748" cy="5889867"/>
          </a:xfrm>
          <a:custGeom>
            <a:avLst/>
            <a:gdLst/>
            <a:ahLst/>
            <a:cxnLst/>
            <a:rect l="l" t="t" r="r" b="b"/>
            <a:pathLst>
              <a:path w="10757748" h="5889867">
                <a:moveTo>
                  <a:pt x="0" y="0"/>
                </a:moveTo>
                <a:lnTo>
                  <a:pt x="10757748" y="0"/>
                </a:lnTo>
                <a:lnTo>
                  <a:pt x="10757748" y="5889867"/>
                </a:lnTo>
                <a:lnTo>
                  <a:pt x="0" y="5889867"/>
                </a:lnTo>
                <a:lnTo>
                  <a:pt x="0" y="0"/>
                </a:lnTo>
                <a:close/>
              </a:path>
            </a:pathLst>
          </a:custGeom>
          <a:blipFill>
            <a:blip r:embed="rId3"/>
            <a:stretch>
              <a:fillRect/>
            </a:stretch>
          </a:blipFill>
        </p:spPr>
      </p:sp>
      <p:sp>
        <p:nvSpPr>
          <p:cNvPr id="4" name="TextBox 4"/>
          <p:cNvSpPr txBox="1"/>
          <p:nvPr/>
        </p:nvSpPr>
        <p:spPr>
          <a:xfrm>
            <a:off x="3293254" y="751080"/>
            <a:ext cx="11565745"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Discovery Method VS Luminosity</a:t>
            </a:r>
          </a:p>
        </p:txBody>
      </p:sp>
      <p:sp>
        <p:nvSpPr>
          <p:cNvPr id="5" name="TextBox 5"/>
          <p:cNvSpPr txBox="1"/>
          <p:nvPr/>
        </p:nvSpPr>
        <p:spPr>
          <a:xfrm>
            <a:off x="11662894" y="3210113"/>
            <a:ext cx="5869303" cy="49390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From Boxplot, we identified that</a:t>
            </a:r>
          </a:p>
          <a:p>
            <a:pPr algn="l">
              <a:lnSpc>
                <a:spcPts val="3919"/>
              </a:lnSpc>
            </a:pPr>
            <a:r>
              <a:rPr lang="en-US" sz="2799">
                <a:solidFill>
                  <a:srgbClr val="FFFFFF"/>
                </a:solidFill>
                <a:latin typeface="Canva Sans"/>
                <a:ea typeface="Canva Sans"/>
                <a:cs typeface="Canva Sans"/>
                <a:sym typeface="Canva Sans"/>
              </a:rPr>
              <a:t>Most of the Bright stars are discovered by the “Eclipse Timing Variation” method (so treated as the best method of finding bright stars)</a:t>
            </a:r>
          </a:p>
          <a:p>
            <a:pPr algn="l">
              <a:lnSpc>
                <a:spcPts val="3919"/>
              </a:lnSpc>
            </a:pPr>
            <a:r>
              <a:rPr lang="en-US" sz="2799">
                <a:solidFill>
                  <a:srgbClr val="FFFFFF"/>
                </a:solidFill>
                <a:latin typeface="Canva Sans"/>
                <a:ea typeface="Canva Sans"/>
                <a:cs typeface="Canva Sans"/>
                <a:sym typeface="Canva Sans"/>
              </a:rPr>
              <a:t>Most of the Dark and Faint Stars are discovered by the “Imaging” method.</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48" b="-9148"/>
            </a:stretch>
          </a:blipFill>
        </p:spPr>
      </p:sp>
      <p:sp>
        <p:nvSpPr>
          <p:cNvPr id="3" name="Freeform 3"/>
          <p:cNvSpPr/>
          <p:nvPr/>
        </p:nvSpPr>
        <p:spPr>
          <a:xfrm>
            <a:off x="13581400" y="-1801713"/>
            <a:ext cx="6613698" cy="6613698"/>
          </a:xfrm>
          <a:custGeom>
            <a:avLst/>
            <a:gdLst/>
            <a:ahLst/>
            <a:cxnLst/>
            <a:rect l="l" t="t" r="r" b="b"/>
            <a:pathLst>
              <a:path w="6613698" h="6613698">
                <a:moveTo>
                  <a:pt x="0" y="0"/>
                </a:moveTo>
                <a:lnTo>
                  <a:pt x="6613698" y="0"/>
                </a:lnTo>
                <a:lnTo>
                  <a:pt x="6613698" y="6613697"/>
                </a:lnTo>
                <a:lnTo>
                  <a:pt x="0" y="6613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4934" y="1870348"/>
            <a:ext cx="11808877" cy="6973009"/>
          </a:xfrm>
          <a:custGeom>
            <a:avLst/>
            <a:gdLst/>
            <a:ahLst/>
            <a:cxnLst/>
            <a:rect l="l" t="t" r="r" b="b"/>
            <a:pathLst>
              <a:path w="11808877" h="6973009">
                <a:moveTo>
                  <a:pt x="0" y="0"/>
                </a:moveTo>
                <a:lnTo>
                  <a:pt x="11808877" y="0"/>
                </a:lnTo>
                <a:lnTo>
                  <a:pt x="11808877" y="6973009"/>
                </a:lnTo>
                <a:lnTo>
                  <a:pt x="0" y="6973009"/>
                </a:lnTo>
                <a:lnTo>
                  <a:pt x="0" y="0"/>
                </a:lnTo>
                <a:close/>
              </a:path>
            </a:pathLst>
          </a:custGeom>
          <a:blipFill>
            <a:blip r:embed="rId5"/>
            <a:stretch>
              <a:fillRect/>
            </a:stretch>
          </a:blipFill>
        </p:spPr>
      </p:sp>
      <p:sp>
        <p:nvSpPr>
          <p:cNvPr id="5" name="TextBox 5"/>
          <p:cNvSpPr txBox="1"/>
          <p:nvPr/>
        </p:nvSpPr>
        <p:spPr>
          <a:xfrm>
            <a:off x="685800" y="426705"/>
            <a:ext cx="11519526"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Stellar Luminosity VS Metallicity</a:t>
            </a:r>
          </a:p>
        </p:txBody>
      </p:sp>
      <p:sp>
        <p:nvSpPr>
          <p:cNvPr id="6" name="TextBox 6"/>
          <p:cNvSpPr txBox="1"/>
          <p:nvPr/>
        </p:nvSpPr>
        <p:spPr>
          <a:xfrm>
            <a:off x="12479629" y="5086350"/>
            <a:ext cx="5450423" cy="29578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By the box plot, we identified that the planets which are having low metallicity are having more luminosity on average.</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85907" y="396971"/>
            <a:ext cx="408737" cy="240010"/>
          </a:xfrm>
          <a:custGeom>
            <a:avLst/>
            <a:gdLst/>
            <a:ahLst/>
            <a:cxnLst/>
            <a:rect l="l" t="t" r="r" b="b"/>
            <a:pathLst>
              <a:path w="408737" h="240010">
                <a:moveTo>
                  <a:pt x="0" y="0"/>
                </a:moveTo>
                <a:lnTo>
                  <a:pt x="408737" y="0"/>
                </a:lnTo>
                <a:lnTo>
                  <a:pt x="408737" y="240011"/>
                </a:lnTo>
                <a:lnTo>
                  <a:pt x="0" y="240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445943" y="153497"/>
            <a:ext cx="3612126" cy="361212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685" r="-25685"/>
              </a:stretch>
            </a:blipFill>
          </p:spPr>
        </p:sp>
      </p:grpSp>
      <p:sp>
        <p:nvSpPr>
          <p:cNvPr id="9" name="Freeform 9"/>
          <p:cNvSpPr/>
          <p:nvPr/>
        </p:nvSpPr>
        <p:spPr>
          <a:xfrm>
            <a:off x="8669890" y="2577772"/>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0" name="Freeform 10"/>
          <p:cNvSpPr/>
          <p:nvPr/>
        </p:nvSpPr>
        <p:spPr>
          <a:xfrm>
            <a:off x="4750619" y="4623868"/>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1" name="Freeform 11"/>
          <p:cNvSpPr/>
          <p:nvPr/>
        </p:nvSpPr>
        <p:spPr>
          <a:xfrm>
            <a:off x="746599" y="2804507"/>
            <a:ext cx="12121930" cy="6211102"/>
          </a:xfrm>
          <a:custGeom>
            <a:avLst/>
            <a:gdLst/>
            <a:ahLst/>
            <a:cxnLst/>
            <a:rect l="l" t="t" r="r" b="b"/>
            <a:pathLst>
              <a:path w="12121930" h="6211102">
                <a:moveTo>
                  <a:pt x="0" y="0"/>
                </a:moveTo>
                <a:lnTo>
                  <a:pt x="12121930" y="0"/>
                </a:lnTo>
                <a:lnTo>
                  <a:pt x="12121930" y="6211102"/>
                </a:lnTo>
                <a:lnTo>
                  <a:pt x="0" y="6211102"/>
                </a:lnTo>
                <a:lnTo>
                  <a:pt x="0" y="0"/>
                </a:lnTo>
                <a:close/>
              </a:path>
            </a:pathLst>
          </a:custGeom>
          <a:blipFill>
            <a:blip r:embed="rId7"/>
            <a:stretch>
              <a:fillRect l="-409"/>
            </a:stretch>
          </a:blipFill>
        </p:spPr>
      </p:sp>
      <p:sp>
        <p:nvSpPr>
          <p:cNvPr id="12" name="Freeform 12"/>
          <p:cNvSpPr/>
          <p:nvPr/>
        </p:nvSpPr>
        <p:spPr>
          <a:xfrm>
            <a:off x="88309" y="2804507"/>
            <a:ext cx="658289" cy="6211102"/>
          </a:xfrm>
          <a:custGeom>
            <a:avLst/>
            <a:gdLst/>
            <a:ahLst/>
            <a:cxnLst/>
            <a:rect l="l" t="t" r="r" b="b"/>
            <a:pathLst>
              <a:path w="658289" h="6211102">
                <a:moveTo>
                  <a:pt x="0" y="0"/>
                </a:moveTo>
                <a:lnTo>
                  <a:pt x="658290" y="0"/>
                </a:lnTo>
                <a:lnTo>
                  <a:pt x="658290" y="6211102"/>
                </a:lnTo>
                <a:lnTo>
                  <a:pt x="0" y="6211102"/>
                </a:lnTo>
                <a:lnTo>
                  <a:pt x="0" y="0"/>
                </a:lnTo>
                <a:close/>
              </a:path>
            </a:pathLst>
          </a:custGeom>
          <a:blipFill>
            <a:blip r:embed="rId8"/>
            <a:stretch>
              <a:fillRect l="-2066090" t="-5830" r="-39267"/>
            </a:stretch>
          </a:blipFill>
        </p:spPr>
      </p:sp>
      <p:sp>
        <p:nvSpPr>
          <p:cNvPr id="13" name="TextBox 13"/>
          <p:cNvSpPr txBox="1"/>
          <p:nvPr/>
        </p:nvSpPr>
        <p:spPr>
          <a:xfrm>
            <a:off x="13143257" y="3995299"/>
            <a:ext cx="5120930" cy="5020310"/>
          </a:xfrm>
          <a:prstGeom prst="rect">
            <a:avLst/>
          </a:prstGeom>
        </p:spPr>
        <p:txBody>
          <a:bodyPr lIns="0" tIns="0" rIns="0" bIns="0" rtlCol="0" anchor="t">
            <a:spAutoFit/>
          </a:bodyPr>
          <a:lstStyle/>
          <a:p>
            <a:pPr algn="l">
              <a:lnSpc>
                <a:spcPts val="3640"/>
              </a:lnSpc>
              <a:spcBef>
                <a:spcPct val="0"/>
              </a:spcBef>
            </a:pPr>
            <a:r>
              <a:rPr lang="en-US" sz="2600">
                <a:solidFill>
                  <a:srgbClr val="FFFFFF"/>
                </a:solidFill>
                <a:latin typeface="Canva Sans"/>
                <a:ea typeface="Canva Sans"/>
                <a:cs typeface="Canva Sans"/>
                <a:sym typeface="Canva Sans"/>
              </a:rPr>
              <a:t>This plot shows an interactive plot which shows which planet is located in which direction around the Earth’s surface. The colours of the dots represent the planet type that was discovered. The darker the opacity the more the number of planets are located in that particular direction above the Earth’s surface. </a:t>
            </a:r>
          </a:p>
        </p:txBody>
      </p:sp>
      <p:sp>
        <p:nvSpPr>
          <p:cNvPr id="14" name="TextBox 14"/>
          <p:cNvSpPr txBox="1"/>
          <p:nvPr/>
        </p:nvSpPr>
        <p:spPr>
          <a:xfrm>
            <a:off x="0" y="780166"/>
            <a:ext cx="12422337" cy="927100"/>
          </a:xfrm>
          <a:prstGeom prst="rect">
            <a:avLst/>
          </a:prstGeom>
        </p:spPr>
        <p:txBody>
          <a:bodyPr lIns="0" tIns="0" rIns="0" bIns="0" rtlCol="0" anchor="t">
            <a:spAutoFit/>
          </a:bodyPr>
          <a:lstStyle/>
          <a:p>
            <a:pPr algn="ctr">
              <a:lnSpc>
                <a:spcPts val="7699"/>
              </a:lnSpc>
            </a:pPr>
            <a:r>
              <a:rPr lang="en-US" sz="5499" b="1">
                <a:solidFill>
                  <a:srgbClr val="FFFFFF"/>
                </a:solidFill>
                <a:latin typeface="Canva Sans Bold"/>
                <a:ea typeface="Canva Sans Bold"/>
                <a:cs typeface="Canva Sans Bold"/>
                <a:sym typeface="Canva Sans Bold"/>
              </a:rPr>
              <a:t>Planet Location around the Earth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TextBox 4"/>
          <p:cNvSpPr txBox="1"/>
          <p:nvPr/>
        </p:nvSpPr>
        <p:spPr>
          <a:xfrm>
            <a:off x="2507045" y="2288311"/>
            <a:ext cx="13273910" cy="2111207"/>
          </a:xfrm>
          <a:prstGeom prst="rect">
            <a:avLst/>
          </a:prstGeom>
        </p:spPr>
        <p:txBody>
          <a:bodyPr lIns="0" tIns="0" rIns="0" bIns="0" rtlCol="0" anchor="t">
            <a:spAutoFit/>
          </a:bodyPr>
          <a:lstStyle/>
          <a:p>
            <a:pPr algn="ctr">
              <a:lnSpc>
                <a:spcPts val="13060"/>
              </a:lnSpc>
            </a:pPr>
            <a:r>
              <a:rPr lang="en-US" sz="15012" b="1">
                <a:solidFill>
                  <a:srgbClr val="FFFFFF"/>
                </a:solidFill>
                <a:latin typeface="Akzidenz-Grotesk Bold"/>
                <a:ea typeface="Akzidenz-Grotesk Bold"/>
                <a:cs typeface="Akzidenz-Grotesk Bold"/>
                <a:sym typeface="Akzidenz-Grotesk Bold"/>
              </a:rPr>
              <a:t>THANK YOU!</a:t>
            </a:r>
          </a:p>
        </p:txBody>
      </p:sp>
      <p:sp>
        <p:nvSpPr>
          <p:cNvPr id="5" name="Freeform 5"/>
          <p:cNvSpPr/>
          <p:nvPr/>
        </p:nvSpPr>
        <p:spPr>
          <a:xfrm>
            <a:off x="-1151044" y="3486150"/>
            <a:ext cx="4807794" cy="4114800"/>
          </a:xfrm>
          <a:custGeom>
            <a:avLst/>
            <a:gdLst/>
            <a:ahLst/>
            <a:cxnLst/>
            <a:rect l="l" t="t" r="r" b="b"/>
            <a:pathLst>
              <a:path w="4807794" h="4114800">
                <a:moveTo>
                  <a:pt x="0" y="0"/>
                </a:moveTo>
                <a:lnTo>
                  <a:pt x="4807793" y="0"/>
                </a:lnTo>
                <a:lnTo>
                  <a:pt x="48077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86128" y="5067300"/>
            <a:ext cx="12998117" cy="3088640"/>
          </a:xfrm>
          <a:prstGeom prst="rect">
            <a:avLst/>
          </a:prstGeom>
        </p:spPr>
        <p:txBody>
          <a:bodyPr lIns="0" tIns="0" rIns="0" bIns="0" rtlCol="0" anchor="t">
            <a:spAutoFit/>
          </a:bodyPr>
          <a:lstStyle/>
          <a:p>
            <a:pPr algn="l">
              <a:lnSpc>
                <a:spcPts val="6159"/>
              </a:lnSpc>
            </a:pPr>
            <a:r>
              <a:rPr lang="en-US" sz="4399">
                <a:solidFill>
                  <a:srgbClr val="FFFFFF"/>
                </a:solidFill>
                <a:latin typeface="Garet"/>
                <a:ea typeface="Garet"/>
                <a:cs typeface="Garet"/>
                <a:sym typeface="Garet"/>
              </a:rPr>
              <a:t>Shreya Gupta                      (2024H1540840P)</a:t>
            </a:r>
          </a:p>
          <a:p>
            <a:pPr algn="l">
              <a:lnSpc>
                <a:spcPts val="6159"/>
              </a:lnSpc>
            </a:pPr>
            <a:r>
              <a:rPr lang="en-US" sz="4399">
                <a:solidFill>
                  <a:srgbClr val="FFFFFF"/>
                </a:solidFill>
                <a:latin typeface="Garet"/>
                <a:ea typeface="Garet"/>
                <a:cs typeface="Garet"/>
                <a:sym typeface="Garet"/>
              </a:rPr>
              <a:t>Anakari Sravya Hadassa (2024H1540850P)</a:t>
            </a:r>
          </a:p>
          <a:p>
            <a:pPr algn="l">
              <a:lnSpc>
                <a:spcPts val="6159"/>
              </a:lnSpc>
            </a:pPr>
            <a:r>
              <a:rPr lang="en-US" sz="4399">
                <a:solidFill>
                  <a:srgbClr val="FFFFFF"/>
                </a:solidFill>
                <a:latin typeface="Garet"/>
                <a:ea typeface="Garet"/>
                <a:cs typeface="Garet"/>
                <a:sym typeface="Garet"/>
              </a:rPr>
              <a:t>Kratika Garg                        (2024H1540855P)</a:t>
            </a:r>
          </a:p>
          <a:p>
            <a:pPr algn="l">
              <a:lnSpc>
                <a:spcPts val="6159"/>
              </a:lnSpc>
              <a:spcBef>
                <a:spcPct val="0"/>
              </a:spcBef>
            </a:pPr>
            <a:r>
              <a:rPr lang="en-US" sz="4399">
                <a:solidFill>
                  <a:srgbClr val="FFFFFF"/>
                </a:solidFill>
                <a:latin typeface="Canva Sans"/>
                <a:ea typeface="Canva Sans"/>
                <a:cs typeface="Canva Sans"/>
                <a:sym typeface="Canva Sans"/>
              </a:rPr>
              <a:t>Tarani Satya Kundala          (2024H1540861P)</a:t>
            </a:r>
          </a:p>
        </p:txBody>
      </p:sp>
      <p:sp>
        <p:nvSpPr>
          <p:cNvPr id="7" name="Freeform 7"/>
          <p:cNvSpPr/>
          <p:nvPr/>
        </p:nvSpPr>
        <p:spPr>
          <a:xfrm rot="-5466850">
            <a:off x="15884103" y="2906623"/>
            <a:ext cx="4807794" cy="4114800"/>
          </a:xfrm>
          <a:custGeom>
            <a:avLst/>
            <a:gdLst/>
            <a:ahLst/>
            <a:cxnLst/>
            <a:rect l="l" t="t" r="r" b="b"/>
            <a:pathLst>
              <a:path w="4807794" h="4114800">
                <a:moveTo>
                  <a:pt x="0" y="0"/>
                </a:moveTo>
                <a:lnTo>
                  <a:pt x="4807794" y="0"/>
                </a:lnTo>
                <a:lnTo>
                  <a:pt x="48077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2148717" y="2421520"/>
            <a:ext cx="5442322" cy="5511213"/>
          </a:xfrm>
          <a:custGeom>
            <a:avLst/>
            <a:gdLst/>
            <a:ahLst/>
            <a:cxnLst/>
            <a:rect l="l" t="t" r="r" b="b"/>
            <a:pathLst>
              <a:path w="5442322" h="5511213">
                <a:moveTo>
                  <a:pt x="0" y="0"/>
                </a:moveTo>
                <a:lnTo>
                  <a:pt x="5442323" y="0"/>
                </a:lnTo>
                <a:lnTo>
                  <a:pt x="5442323" y="5511212"/>
                </a:lnTo>
                <a:lnTo>
                  <a:pt x="0" y="5511212"/>
                </a:lnTo>
                <a:lnTo>
                  <a:pt x="0" y="0"/>
                </a:lnTo>
                <a:close/>
              </a:path>
            </a:pathLst>
          </a:custGeom>
          <a:blipFill>
            <a:blip r:embed="rId4"/>
            <a:stretch>
              <a:fillRect/>
            </a:stretch>
          </a:blipFill>
        </p:spPr>
      </p:sp>
      <p:sp>
        <p:nvSpPr>
          <p:cNvPr id="5" name="TextBox 5"/>
          <p:cNvSpPr txBox="1"/>
          <p:nvPr/>
        </p:nvSpPr>
        <p:spPr>
          <a:xfrm>
            <a:off x="5944327" y="775875"/>
            <a:ext cx="9403220" cy="934276"/>
          </a:xfrm>
          <a:prstGeom prst="rect">
            <a:avLst/>
          </a:prstGeom>
        </p:spPr>
        <p:txBody>
          <a:bodyPr lIns="0" tIns="0" rIns="0" bIns="0" rtlCol="0" anchor="t">
            <a:spAutoFit/>
          </a:bodyPr>
          <a:lstStyle/>
          <a:p>
            <a:pPr algn="l">
              <a:lnSpc>
                <a:spcPts val="6739"/>
              </a:lnSpc>
            </a:pPr>
            <a:r>
              <a:rPr lang="en-US" sz="7746" b="1">
                <a:solidFill>
                  <a:srgbClr val="FFFFFF"/>
                </a:solidFill>
                <a:latin typeface="Canva Sans Bold"/>
                <a:ea typeface="Canva Sans Bold"/>
                <a:cs typeface="Canva Sans Bold"/>
                <a:sym typeface="Canva Sans Bold"/>
              </a:rPr>
              <a:t>Project Description</a:t>
            </a:r>
          </a:p>
        </p:txBody>
      </p:sp>
      <p:sp>
        <p:nvSpPr>
          <p:cNvPr id="6" name="TextBox 6"/>
          <p:cNvSpPr txBox="1"/>
          <p:nvPr/>
        </p:nvSpPr>
        <p:spPr>
          <a:xfrm>
            <a:off x="3503156" y="2191087"/>
            <a:ext cx="14228412" cy="7547727"/>
          </a:xfrm>
          <a:prstGeom prst="rect">
            <a:avLst/>
          </a:prstGeom>
        </p:spPr>
        <p:txBody>
          <a:bodyPr lIns="0" tIns="0" rIns="0" bIns="0" rtlCol="0" anchor="t">
            <a:spAutoFit/>
          </a:bodyPr>
          <a:lstStyle/>
          <a:p>
            <a:pPr algn="ctr">
              <a:lnSpc>
                <a:spcPts val="3983"/>
              </a:lnSpc>
            </a:pPr>
            <a:r>
              <a:rPr lang="en-US" sz="2845">
                <a:solidFill>
                  <a:srgbClr val="FFFFFF"/>
                </a:solidFill>
                <a:latin typeface="Canva Sans"/>
                <a:ea typeface="Canva Sans"/>
                <a:cs typeface="Canva Sans"/>
                <a:sym typeface="Canva Sans"/>
              </a:rPr>
              <a:t>In this project, we worked with a dataset containing detailed information about stellar bodies, planetary systems, planets and their characteristics. The aim was to create visualizations to explore patterns and relationships within planetary systems.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We planned to analyze features such as planetary sizes, distances, star brightness, and discovery techniques. By visualizing these aspects, we identified key trends, such as the challenges of discovering multiple planets in the same system and the effectiveness of different methods for detecting planets or stars.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The focus was on using data visualization to simplify complex information and gain insights into the dataset. This approach helped us better understand the dynamics of planetary systems and the factors influencing discoveries, providing a clear and visual way to interpret the data.</a:t>
            </a:r>
          </a:p>
          <a:p>
            <a:pPr algn="ctr">
              <a:lnSpc>
                <a:spcPts val="3983"/>
              </a:lnSpc>
              <a:spcBef>
                <a:spcPct val="0"/>
              </a:spcBef>
            </a:pPr>
            <a:endParaRPr lang="en-US" sz="2845">
              <a:solidFill>
                <a:srgbClr val="FFFFFF"/>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537057" y="1483821"/>
            <a:ext cx="7319358" cy="7319358"/>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4" name="Freeform 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18129" r="-18129"/>
              </a:stretch>
            </a:blipFill>
          </p:spPr>
        </p:sp>
      </p:grpSp>
      <p:grpSp>
        <p:nvGrpSpPr>
          <p:cNvPr id="5" name="Group 5"/>
          <p:cNvGrpSpPr>
            <a:grpSpLocks noChangeAspect="1"/>
          </p:cNvGrpSpPr>
          <p:nvPr/>
        </p:nvGrpSpPr>
        <p:grpSpPr>
          <a:xfrm>
            <a:off x="10782706" y="3389149"/>
            <a:ext cx="3508703" cy="3508703"/>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7" name="Freeform 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38492" r="-38492"/>
              </a:stretch>
            </a:blipFill>
          </p:spPr>
        </p:sp>
      </p:grpSp>
      <p:sp>
        <p:nvSpPr>
          <p:cNvPr id="8" name="TextBox 8"/>
          <p:cNvSpPr txBox="1"/>
          <p:nvPr/>
        </p:nvSpPr>
        <p:spPr>
          <a:xfrm>
            <a:off x="2706695" y="381896"/>
            <a:ext cx="6437305" cy="1026414"/>
          </a:xfrm>
          <a:prstGeom prst="rect">
            <a:avLst/>
          </a:prstGeom>
        </p:spPr>
        <p:txBody>
          <a:bodyPr lIns="0" tIns="0" rIns="0" bIns="0" rtlCol="0" anchor="t">
            <a:spAutoFit/>
          </a:bodyPr>
          <a:lstStyle/>
          <a:p>
            <a:pPr algn="l">
              <a:lnSpc>
                <a:spcPts val="8073"/>
              </a:lnSpc>
            </a:pPr>
            <a:r>
              <a:rPr lang="en-US" sz="6900" b="1">
                <a:solidFill>
                  <a:srgbClr val="FFFFFF"/>
                </a:solidFill>
                <a:latin typeface="Canva Sans Bold"/>
                <a:ea typeface="Canva Sans Bold"/>
                <a:cs typeface="Canva Sans Bold"/>
                <a:sym typeface="Canva Sans Bold"/>
              </a:rPr>
              <a:t>About Dataset</a:t>
            </a:r>
          </a:p>
        </p:txBody>
      </p:sp>
      <p:sp>
        <p:nvSpPr>
          <p:cNvPr id="9" name="TextBox 9"/>
          <p:cNvSpPr txBox="1"/>
          <p:nvPr/>
        </p:nvSpPr>
        <p:spPr>
          <a:xfrm>
            <a:off x="391215" y="1745994"/>
            <a:ext cx="10391491" cy="7556537"/>
          </a:xfrm>
          <a:prstGeom prst="rect">
            <a:avLst/>
          </a:prstGeom>
        </p:spPr>
        <p:txBody>
          <a:bodyPr lIns="0" tIns="0" rIns="0" bIns="0" rtlCol="0" anchor="t">
            <a:spAutoFit/>
          </a:bodyPr>
          <a:lstStyle/>
          <a:p>
            <a:pPr algn="ctr">
              <a:lnSpc>
                <a:spcPts val="4022"/>
              </a:lnSpc>
            </a:pPr>
            <a:r>
              <a:rPr lang="en-US" sz="2873">
                <a:solidFill>
                  <a:srgbClr val="FFFFFF"/>
                </a:solidFill>
                <a:latin typeface="Canva Sans"/>
                <a:ea typeface="Canva Sans"/>
                <a:cs typeface="Canva Sans"/>
                <a:sym typeface="Canva Sans"/>
              </a:rPr>
              <a:t>The dataset from the NASA Exoplanet Archive contains detailed information about discovered exoplanets and their host stars. It includes columns such as planetary properties (mass, radius, orbital period, and semi-major axis), host star characteristics (mass, temperature, luminosity, and metallicity), discovery methods, discovery years, and system distances. </a:t>
            </a:r>
          </a:p>
          <a:p>
            <a:pPr algn="ctr">
              <a:lnSpc>
                <a:spcPts val="4022"/>
              </a:lnSpc>
            </a:pPr>
            <a:endParaRPr lang="en-US" sz="2873">
              <a:solidFill>
                <a:srgbClr val="FFFFFF"/>
              </a:solidFill>
              <a:latin typeface="Canva Sans"/>
              <a:ea typeface="Canva Sans"/>
              <a:cs typeface="Canva Sans"/>
              <a:sym typeface="Canva Sans"/>
            </a:endParaRPr>
          </a:p>
          <a:p>
            <a:pPr algn="ctr">
              <a:lnSpc>
                <a:spcPts val="4022"/>
              </a:lnSpc>
              <a:spcBef>
                <a:spcPct val="0"/>
              </a:spcBef>
            </a:pPr>
            <a:r>
              <a:rPr lang="en-US" sz="2873">
                <a:solidFill>
                  <a:srgbClr val="FFFFFF"/>
                </a:solidFill>
                <a:latin typeface="Canva Sans"/>
                <a:ea typeface="Canva Sans"/>
                <a:cs typeface="Canva Sans"/>
                <a:sym typeface="Canva Sans"/>
              </a:rPr>
              <a:t>The data also provides insights into multi-planet systems, orbital eccentricities, and equilibrium temperatures, enabling comprehensive analysis. This rich dataset serves as a foundation for visualizing discovery trends, star-planet interactions, habitability factors, and exotic planetary system features, offering valuable insights into the universe's diverse exoplanetary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4801" y="2120946"/>
            <a:ext cx="9438325" cy="943832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5" name="Group 5"/>
          <p:cNvGrpSpPr/>
          <p:nvPr/>
        </p:nvGrpSpPr>
        <p:grpSpPr>
          <a:xfrm>
            <a:off x="18240375" y="8165445"/>
            <a:ext cx="47625" cy="1092855"/>
            <a:chOff x="0" y="0"/>
            <a:chExt cx="12543" cy="287830"/>
          </a:xfrm>
        </p:grpSpPr>
        <p:sp>
          <p:nvSpPr>
            <p:cNvPr id="6" name="Freeform 6"/>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7" name="TextBox 7"/>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91826" y="5303201"/>
            <a:ext cx="8034586" cy="3714916"/>
          </a:xfrm>
          <a:custGeom>
            <a:avLst/>
            <a:gdLst/>
            <a:ahLst/>
            <a:cxnLst/>
            <a:rect l="l" t="t" r="r" b="b"/>
            <a:pathLst>
              <a:path w="8034586" h="3714916">
                <a:moveTo>
                  <a:pt x="0" y="0"/>
                </a:moveTo>
                <a:lnTo>
                  <a:pt x="8034587" y="0"/>
                </a:lnTo>
                <a:lnTo>
                  <a:pt x="8034587" y="3714916"/>
                </a:lnTo>
                <a:lnTo>
                  <a:pt x="0" y="3714916"/>
                </a:lnTo>
                <a:lnTo>
                  <a:pt x="0" y="0"/>
                </a:lnTo>
                <a:close/>
              </a:path>
            </a:pathLst>
          </a:custGeom>
          <a:blipFill>
            <a:blip r:embed="rId4"/>
            <a:stretch>
              <a:fillRect/>
            </a:stretch>
          </a:blipFill>
        </p:spPr>
      </p:sp>
      <p:sp>
        <p:nvSpPr>
          <p:cNvPr id="9" name="TextBox 9"/>
          <p:cNvSpPr txBox="1"/>
          <p:nvPr/>
        </p:nvSpPr>
        <p:spPr>
          <a:xfrm>
            <a:off x="10327641" y="1047750"/>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0" name="TextBox 10"/>
          <p:cNvSpPr txBox="1"/>
          <p:nvPr/>
        </p:nvSpPr>
        <p:spPr>
          <a:xfrm>
            <a:off x="9755251" y="246384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Canva Sans Bold"/>
                <a:ea typeface="Canva Sans Bold"/>
                <a:cs typeface="Canva Sans Bold"/>
                <a:sym typeface="Canva Sans Bold"/>
              </a:rPr>
              <a:t>We are having 2 datasets (NASA_Exoplanet_Composition and NASA_Exoplanet_Planetary) </a:t>
            </a:r>
          </a:p>
        </p:txBody>
      </p:sp>
      <p:sp>
        <p:nvSpPr>
          <p:cNvPr id="11" name="TextBox 11"/>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2" name="TextBox 12"/>
          <p:cNvSpPr txBox="1"/>
          <p:nvPr/>
        </p:nvSpPr>
        <p:spPr>
          <a:xfrm>
            <a:off x="8569418" y="4301806"/>
            <a:ext cx="951031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NASA_Exoplanet_Composition is having 5483 rows and 313 columns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8246169" cy="10287000"/>
            <a:chOff x="0" y="0"/>
            <a:chExt cx="2171831" cy="2709333"/>
          </a:xfrm>
        </p:grpSpPr>
        <p:sp>
          <p:nvSpPr>
            <p:cNvPr id="4" name="Freeform 4"/>
            <p:cNvSpPr/>
            <p:nvPr/>
          </p:nvSpPr>
          <p:spPr>
            <a:xfrm>
              <a:off x="0" y="0"/>
              <a:ext cx="2171831" cy="2709333"/>
            </a:xfrm>
            <a:custGeom>
              <a:avLst/>
              <a:gdLst/>
              <a:ahLst/>
              <a:cxnLst/>
              <a:rect l="l" t="t" r="r" b="b"/>
              <a:pathLst>
                <a:path w="2171831" h="2709333">
                  <a:moveTo>
                    <a:pt x="0" y="0"/>
                  </a:moveTo>
                  <a:lnTo>
                    <a:pt x="2171831" y="0"/>
                  </a:lnTo>
                  <a:lnTo>
                    <a:pt x="2171831" y="2709333"/>
                  </a:lnTo>
                  <a:lnTo>
                    <a:pt x="0" y="2709333"/>
                  </a:lnTo>
                  <a:close/>
                </a:path>
              </a:pathLst>
            </a:custGeom>
            <a:solidFill>
              <a:srgbClr val="FFFFFF">
                <a:alpha val="6667"/>
              </a:srgbClr>
            </a:solidFill>
          </p:spPr>
        </p:sp>
        <p:sp>
          <p:nvSpPr>
            <p:cNvPr id="5" name="TextBox 5"/>
            <p:cNvSpPr txBox="1"/>
            <p:nvPr/>
          </p:nvSpPr>
          <p:spPr>
            <a:xfrm>
              <a:off x="0" y="-38100"/>
              <a:ext cx="2171831"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7831370" cy="10287000"/>
            <a:chOff x="0" y="0"/>
            <a:chExt cx="1168151" cy="1534440"/>
          </a:xfrm>
        </p:grpSpPr>
        <p:sp>
          <p:nvSpPr>
            <p:cNvPr id="7" name="Freeform 7"/>
            <p:cNvSpPr/>
            <p:nvPr/>
          </p:nvSpPr>
          <p:spPr>
            <a:xfrm>
              <a:off x="0" y="0"/>
              <a:ext cx="1168150" cy="1534440"/>
            </a:xfrm>
            <a:custGeom>
              <a:avLst/>
              <a:gdLst/>
              <a:ahLst/>
              <a:cxnLst/>
              <a:rect l="l" t="t" r="r" b="b"/>
              <a:pathLst>
                <a:path w="1168150" h="1534440">
                  <a:moveTo>
                    <a:pt x="0" y="0"/>
                  </a:moveTo>
                  <a:lnTo>
                    <a:pt x="1168150" y="0"/>
                  </a:lnTo>
                  <a:lnTo>
                    <a:pt x="1168150" y="1534440"/>
                  </a:lnTo>
                  <a:lnTo>
                    <a:pt x="0" y="1534440"/>
                  </a:lnTo>
                  <a:close/>
                </a:path>
              </a:pathLst>
            </a:custGeom>
            <a:blipFill>
              <a:blip r:embed="rId3"/>
              <a:stretch>
                <a:fillRect l="-39510" r="-39510"/>
              </a:stretch>
            </a:blipFill>
          </p:spPr>
        </p:sp>
      </p:grpSp>
      <p:grpSp>
        <p:nvGrpSpPr>
          <p:cNvPr id="8" name="Group 8"/>
          <p:cNvGrpSpPr/>
          <p:nvPr/>
        </p:nvGrpSpPr>
        <p:grpSpPr>
          <a:xfrm>
            <a:off x="18240375" y="8165445"/>
            <a:ext cx="47625" cy="1092855"/>
            <a:chOff x="0" y="0"/>
            <a:chExt cx="12543" cy="287830"/>
          </a:xfrm>
        </p:grpSpPr>
        <p:sp>
          <p:nvSpPr>
            <p:cNvPr id="9" name="Freeform 9"/>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10" name="TextBox 10"/>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9456681" y="5143500"/>
            <a:ext cx="8021321" cy="3147255"/>
          </a:xfrm>
          <a:custGeom>
            <a:avLst/>
            <a:gdLst/>
            <a:ahLst/>
            <a:cxnLst/>
            <a:rect l="l" t="t" r="r" b="b"/>
            <a:pathLst>
              <a:path w="8021321" h="3147255">
                <a:moveTo>
                  <a:pt x="0" y="0"/>
                </a:moveTo>
                <a:lnTo>
                  <a:pt x="8021322" y="0"/>
                </a:lnTo>
                <a:lnTo>
                  <a:pt x="8021322" y="3147255"/>
                </a:lnTo>
                <a:lnTo>
                  <a:pt x="0" y="3147255"/>
                </a:lnTo>
                <a:lnTo>
                  <a:pt x="0" y="0"/>
                </a:lnTo>
                <a:close/>
              </a:path>
            </a:pathLst>
          </a:custGeom>
          <a:blipFill>
            <a:blip r:embed="rId4"/>
            <a:stretch>
              <a:fillRect/>
            </a:stretch>
          </a:blipFill>
        </p:spPr>
      </p:sp>
      <p:sp>
        <p:nvSpPr>
          <p:cNvPr id="12" name="TextBox 12"/>
          <p:cNvSpPr txBox="1"/>
          <p:nvPr/>
        </p:nvSpPr>
        <p:spPr>
          <a:xfrm>
            <a:off x="10509193" y="1004616"/>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3" name="TextBox 13"/>
          <p:cNvSpPr txBox="1"/>
          <p:nvPr/>
        </p:nvSpPr>
        <p:spPr>
          <a:xfrm>
            <a:off x="9755251" y="219868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Open Sans Bold"/>
                <a:ea typeface="Open Sans Bold"/>
                <a:cs typeface="Open Sans Bold"/>
                <a:sym typeface="Open Sans Bold"/>
              </a:rPr>
              <a:t>We are having 2 datasets (NASA_Exoplanet_Composition and NASA_Exoplanet_Planetary) </a:t>
            </a:r>
          </a:p>
        </p:txBody>
      </p:sp>
      <p:sp>
        <p:nvSpPr>
          <p:cNvPr id="14" name="TextBox 14"/>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5" name="TextBox 15"/>
          <p:cNvSpPr txBox="1"/>
          <p:nvPr/>
        </p:nvSpPr>
        <p:spPr>
          <a:xfrm>
            <a:off x="8678013" y="4127480"/>
            <a:ext cx="929312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NASA_Exoplanet_Planetary is having 34951 columns and 287 rows.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9144000" y="-3374907"/>
            <a:ext cx="11336617" cy="11292333"/>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254" r="-19254"/>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sp>
      </p:grpSp>
      <p:sp>
        <p:nvSpPr>
          <p:cNvPr id="6" name="Freeform 6"/>
          <p:cNvSpPr/>
          <p:nvPr/>
        </p:nvSpPr>
        <p:spPr>
          <a:xfrm>
            <a:off x="951982" y="3100569"/>
            <a:ext cx="7178872" cy="3039442"/>
          </a:xfrm>
          <a:custGeom>
            <a:avLst/>
            <a:gdLst/>
            <a:ahLst/>
            <a:cxnLst/>
            <a:rect l="l" t="t" r="r" b="b"/>
            <a:pathLst>
              <a:path w="7178872" h="3039442">
                <a:moveTo>
                  <a:pt x="0" y="0"/>
                </a:moveTo>
                <a:lnTo>
                  <a:pt x="7178872" y="0"/>
                </a:lnTo>
                <a:lnTo>
                  <a:pt x="7178872" y="3039442"/>
                </a:lnTo>
                <a:lnTo>
                  <a:pt x="0" y="3039442"/>
                </a:lnTo>
                <a:lnTo>
                  <a:pt x="0" y="0"/>
                </a:lnTo>
                <a:close/>
              </a:path>
            </a:pathLst>
          </a:custGeom>
          <a:blipFill>
            <a:blip r:embed="rId4"/>
            <a:stretch>
              <a:fillRect/>
            </a:stretch>
          </a:blipFill>
        </p:spPr>
      </p:sp>
      <p:sp>
        <p:nvSpPr>
          <p:cNvPr id="7" name="Freeform 7"/>
          <p:cNvSpPr/>
          <p:nvPr/>
        </p:nvSpPr>
        <p:spPr>
          <a:xfrm>
            <a:off x="817654" y="6532190"/>
            <a:ext cx="7569855" cy="3324754"/>
          </a:xfrm>
          <a:custGeom>
            <a:avLst/>
            <a:gdLst/>
            <a:ahLst/>
            <a:cxnLst/>
            <a:rect l="l" t="t" r="r" b="b"/>
            <a:pathLst>
              <a:path w="7569855" h="3324754">
                <a:moveTo>
                  <a:pt x="0" y="0"/>
                </a:moveTo>
                <a:lnTo>
                  <a:pt x="7569855" y="0"/>
                </a:lnTo>
                <a:lnTo>
                  <a:pt x="7569855" y="3324754"/>
                </a:lnTo>
                <a:lnTo>
                  <a:pt x="0" y="3324754"/>
                </a:lnTo>
                <a:lnTo>
                  <a:pt x="0" y="0"/>
                </a:lnTo>
                <a:close/>
              </a:path>
            </a:pathLst>
          </a:custGeom>
          <a:blipFill>
            <a:blip r:embed="rId5"/>
            <a:stretch>
              <a:fillRect/>
            </a:stretch>
          </a:blipFill>
        </p:spPr>
      </p:sp>
      <p:sp>
        <p:nvSpPr>
          <p:cNvPr id="8" name="TextBox 8"/>
          <p:cNvSpPr txBox="1"/>
          <p:nvPr/>
        </p:nvSpPr>
        <p:spPr>
          <a:xfrm>
            <a:off x="1028700" y="316094"/>
            <a:ext cx="7382267"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9" name="TextBox 9"/>
          <p:cNvSpPr txBox="1"/>
          <p:nvPr/>
        </p:nvSpPr>
        <p:spPr>
          <a:xfrm>
            <a:off x="1739574" y="3639131"/>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0" name="TextBox 10"/>
          <p:cNvSpPr txBox="1"/>
          <p:nvPr/>
        </p:nvSpPr>
        <p:spPr>
          <a:xfrm>
            <a:off x="284227" y="1518149"/>
            <a:ext cx="8455314" cy="1153795"/>
          </a:xfrm>
          <a:prstGeom prst="rect">
            <a:avLst/>
          </a:prstGeom>
        </p:spPr>
        <p:txBody>
          <a:bodyPr lIns="0" tIns="0" rIns="0" bIns="0" rtlCol="0" anchor="t">
            <a:spAutoFit/>
          </a:bodyPr>
          <a:lstStyle/>
          <a:p>
            <a:pPr algn="ctr">
              <a:lnSpc>
                <a:spcPts val="3079"/>
              </a:lnSpc>
            </a:pPr>
            <a:r>
              <a:rPr lang="en-US" sz="2199">
                <a:solidFill>
                  <a:srgbClr val="FFFFFF"/>
                </a:solidFill>
                <a:latin typeface="Canva Sans"/>
                <a:ea typeface="Canva Sans"/>
                <a:cs typeface="Canva Sans"/>
                <a:sym typeface="Canva Sans"/>
              </a:rPr>
              <a:t>We got 254 matching columns from both the datasets. And, after merging both datasets </a:t>
            </a:r>
          </a:p>
          <a:p>
            <a:pPr algn="ctr">
              <a:lnSpc>
                <a:spcPts val="3079"/>
              </a:lnSpc>
              <a:spcBef>
                <a:spcPct val="0"/>
              </a:spcBef>
            </a:pPr>
            <a:r>
              <a:rPr lang="en-US" sz="2199">
                <a:solidFill>
                  <a:srgbClr val="FFFFFF"/>
                </a:solidFill>
                <a:latin typeface="Canva Sans"/>
                <a:ea typeface="Canva Sans"/>
                <a:cs typeface="Canva Sans"/>
                <a:sym typeface="Canva Sans"/>
              </a:rPr>
              <a:t>we got 40434 rows and 346 columns in total.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8240375" y="8165445"/>
            <a:ext cx="47625" cy="1092855"/>
            <a:chOff x="0" y="0"/>
            <a:chExt cx="12543" cy="287830"/>
          </a:xfrm>
        </p:grpSpPr>
        <p:sp>
          <p:nvSpPr>
            <p:cNvPr id="4" name="Freeform 4"/>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5" name="TextBox 5"/>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2418964"/>
            <a:ext cx="7831370" cy="5449073"/>
            <a:chOff x="0" y="0"/>
            <a:chExt cx="1168151" cy="812800"/>
          </a:xfrm>
        </p:grpSpPr>
        <p:sp>
          <p:nvSpPr>
            <p:cNvPr id="7" name="Freeform 7"/>
            <p:cNvSpPr/>
            <p:nvPr/>
          </p:nvSpPr>
          <p:spPr>
            <a:xfrm>
              <a:off x="0" y="0"/>
              <a:ext cx="1168150" cy="812800"/>
            </a:xfrm>
            <a:custGeom>
              <a:avLst/>
              <a:gdLst/>
              <a:ahLst/>
              <a:cxnLst/>
              <a:rect l="l" t="t" r="r" b="b"/>
              <a:pathLst>
                <a:path w="1168150" h="812800">
                  <a:moveTo>
                    <a:pt x="0" y="0"/>
                  </a:moveTo>
                  <a:lnTo>
                    <a:pt x="1168150" y="0"/>
                  </a:lnTo>
                  <a:lnTo>
                    <a:pt x="1168150" y="812800"/>
                  </a:lnTo>
                  <a:lnTo>
                    <a:pt x="0" y="812800"/>
                  </a:lnTo>
                  <a:close/>
                </a:path>
              </a:pathLst>
            </a:custGeom>
            <a:blipFill>
              <a:blip r:embed="rId3"/>
              <a:stretch>
                <a:fillRect l="-5664" r="-5664"/>
              </a:stretch>
            </a:blipFill>
          </p:spPr>
        </p:sp>
      </p:grpSp>
      <p:sp>
        <p:nvSpPr>
          <p:cNvPr id="8" name="Freeform 8"/>
          <p:cNvSpPr/>
          <p:nvPr/>
        </p:nvSpPr>
        <p:spPr>
          <a:xfrm>
            <a:off x="10502285" y="1324974"/>
            <a:ext cx="7402597" cy="3923377"/>
          </a:xfrm>
          <a:custGeom>
            <a:avLst/>
            <a:gdLst/>
            <a:ahLst/>
            <a:cxnLst/>
            <a:rect l="l" t="t" r="r" b="b"/>
            <a:pathLst>
              <a:path w="7402597" h="3923377">
                <a:moveTo>
                  <a:pt x="0" y="0"/>
                </a:moveTo>
                <a:lnTo>
                  <a:pt x="7402597" y="0"/>
                </a:lnTo>
                <a:lnTo>
                  <a:pt x="7402597" y="3923376"/>
                </a:lnTo>
                <a:lnTo>
                  <a:pt x="0" y="3923376"/>
                </a:lnTo>
                <a:lnTo>
                  <a:pt x="0" y="0"/>
                </a:lnTo>
                <a:close/>
              </a:path>
            </a:pathLst>
          </a:custGeom>
          <a:blipFill>
            <a:blip r:embed="rId4"/>
            <a:stretch>
              <a:fillRect/>
            </a:stretch>
          </a:blipFill>
        </p:spPr>
      </p:sp>
      <p:sp>
        <p:nvSpPr>
          <p:cNvPr id="9" name="Freeform 9"/>
          <p:cNvSpPr/>
          <p:nvPr/>
        </p:nvSpPr>
        <p:spPr>
          <a:xfrm>
            <a:off x="11020834" y="5976621"/>
            <a:ext cx="6365498" cy="2534036"/>
          </a:xfrm>
          <a:custGeom>
            <a:avLst/>
            <a:gdLst/>
            <a:ahLst/>
            <a:cxnLst/>
            <a:rect l="l" t="t" r="r" b="b"/>
            <a:pathLst>
              <a:path w="6365498" h="2534036">
                <a:moveTo>
                  <a:pt x="0" y="0"/>
                </a:moveTo>
                <a:lnTo>
                  <a:pt x="6365498" y="0"/>
                </a:lnTo>
                <a:lnTo>
                  <a:pt x="6365498" y="2534036"/>
                </a:lnTo>
                <a:lnTo>
                  <a:pt x="0" y="2534036"/>
                </a:lnTo>
                <a:lnTo>
                  <a:pt x="0" y="0"/>
                </a:lnTo>
                <a:close/>
              </a:path>
            </a:pathLst>
          </a:custGeom>
          <a:blipFill>
            <a:blip r:embed="rId5"/>
            <a:stretch>
              <a:fillRect/>
            </a:stretch>
          </a:blipFill>
        </p:spPr>
      </p:sp>
      <p:sp>
        <p:nvSpPr>
          <p:cNvPr id="10" name="TextBox 10"/>
          <p:cNvSpPr txBox="1"/>
          <p:nvPr/>
        </p:nvSpPr>
        <p:spPr>
          <a:xfrm>
            <a:off x="1028700" y="513444"/>
            <a:ext cx="7550256"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11" name="TextBox 11"/>
          <p:cNvSpPr txBox="1"/>
          <p:nvPr/>
        </p:nvSpPr>
        <p:spPr>
          <a:xfrm>
            <a:off x="219127" y="6048126"/>
            <a:ext cx="10502285" cy="14719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From the dataset containing 40,434 rows and 344 columns, we filtered out columns with more than 10,000 null values, reducing the dataset to 155 columns</a:t>
            </a:r>
          </a:p>
        </p:txBody>
      </p:sp>
      <p:sp>
        <p:nvSpPr>
          <p:cNvPr id="12" name="TextBox 12"/>
          <p:cNvSpPr txBox="1"/>
          <p:nvPr/>
        </p:nvSpPr>
        <p:spPr>
          <a:xfrm>
            <a:off x="219127" y="2591557"/>
            <a:ext cx="10195568" cy="9766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After removing columns with null values from the planets dataset, we retained 344 columns and 40,434 rows.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2">
              <a:alphaModFix amt="25000"/>
            </a:blip>
            <a:stretch>
              <a:fillRect/>
            </a:stretch>
          </a:blipFill>
        </p:spPr>
      </p:sp>
      <p:grpSp>
        <p:nvGrpSpPr>
          <p:cNvPr id="3" name="Group 3"/>
          <p:cNvGrpSpPr>
            <a:grpSpLocks noChangeAspect="1"/>
          </p:cNvGrpSpPr>
          <p:nvPr/>
        </p:nvGrpSpPr>
        <p:grpSpPr>
          <a:xfrm>
            <a:off x="13756506" y="269311"/>
            <a:ext cx="4233219" cy="4233219"/>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sp>
      </p:grpSp>
      <p:sp>
        <p:nvSpPr>
          <p:cNvPr id="7" name="Freeform 7"/>
          <p:cNvSpPr/>
          <p:nvPr/>
        </p:nvSpPr>
        <p:spPr>
          <a:xfrm>
            <a:off x="407735" y="2751132"/>
            <a:ext cx="9447584" cy="5824101"/>
          </a:xfrm>
          <a:custGeom>
            <a:avLst/>
            <a:gdLst/>
            <a:ahLst/>
            <a:cxnLst/>
            <a:rect l="l" t="t" r="r" b="b"/>
            <a:pathLst>
              <a:path w="9447584" h="5824101">
                <a:moveTo>
                  <a:pt x="0" y="0"/>
                </a:moveTo>
                <a:lnTo>
                  <a:pt x="9447585" y="0"/>
                </a:lnTo>
                <a:lnTo>
                  <a:pt x="9447585" y="5824101"/>
                </a:lnTo>
                <a:lnTo>
                  <a:pt x="0" y="5824101"/>
                </a:lnTo>
                <a:lnTo>
                  <a:pt x="0" y="0"/>
                </a:lnTo>
                <a:close/>
              </a:path>
            </a:pathLst>
          </a:custGeom>
          <a:blipFill>
            <a:blip r:embed="rId4"/>
            <a:stretch>
              <a:fillRect l="-6859" t="-10821" r="-16563" b="-6338"/>
            </a:stretch>
          </a:blipFill>
        </p:spPr>
      </p:sp>
      <p:sp>
        <p:nvSpPr>
          <p:cNvPr id="8" name="TextBox 8"/>
          <p:cNvSpPr txBox="1"/>
          <p:nvPr/>
        </p:nvSpPr>
        <p:spPr>
          <a:xfrm>
            <a:off x="572445" y="830873"/>
            <a:ext cx="10081666" cy="11081"/>
          </a:xfrm>
          <a:prstGeom prst="rect">
            <a:avLst/>
          </a:prstGeom>
        </p:spPr>
        <p:txBody>
          <a:bodyPr lIns="0" tIns="0" rIns="0" bIns="0" rtlCol="0" anchor="t">
            <a:spAutoFit/>
          </a:bodyPr>
          <a:lstStyle/>
          <a:p>
            <a:pPr algn="l">
              <a:lnSpc>
                <a:spcPts val="65"/>
              </a:lnSpc>
            </a:pPr>
            <a:endParaRPr/>
          </a:p>
        </p:txBody>
      </p:sp>
      <p:sp>
        <p:nvSpPr>
          <p:cNvPr id="9" name="TextBox 9"/>
          <p:cNvSpPr txBox="1"/>
          <p:nvPr/>
        </p:nvSpPr>
        <p:spPr>
          <a:xfrm>
            <a:off x="10241205" y="4646388"/>
            <a:ext cx="7496081" cy="5020330"/>
          </a:xfrm>
          <a:prstGeom prst="rect">
            <a:avLst/>
          </a:prstGeom>
        </p:spPr>
        <p:txBody>
          <a:bodyPr lIns="0" tIns="0" rIns="0" bIns="0" rtlCol="0" anchor="t">
            <a:spAutoFit/>
          </a:bodyPr>
          <a:lstStyle/>
          <a:p>
            <a:pPr algn="l">
              <a:lnSpc>
                <a:spcPts val="3638"/>
              </a:lnSpc>
            </a:pPr>
            <a:r>
              <a:rPr lang="en-US" sz="2599">
                <a:solidFill>
                  <a:srgbClr val="FFFFFF"/>
                </a:solidFill>
                <a:latin typeface="Garet"/>
                <a:ea typeface="Garet"/>
                <a:cs typeface="Garet"/>
                <a:sym typeface="Garet"/>
              </a:rPr>
              <a:t>There were 8 planet types (b,c,d,e,f,g,h,i) in our dataset</a:t>
            </a:r>
          </a:p>
          <a:p>
            <a:pPr algn="l">
              <a:lnSpc>
                <a:spcPts val="3638"/>
              </a:lnSpc>
            </a:pPr>
            <a:r>
              <a:rPr lang="en-US" sz="2599">
                <a:solidFill>
                  <a:srgbClr val="FFFFFF"/>
                </a:solidFill>
                <a:latin typeface="Garet"/>
                <a:ea typeface="Garet"/>
                <a:cs typeface="Garet"/>
                <a:sym typeface="Garet"/>
              </a:rPr>
              <a:t>We identified that more number of planet types were found using the “Transit” discovery method:</a:t>
            </a:r>
          </a:p>
          <a:p>
            <a:pPr algn="l">
              <a:lnSpc>
                <a:spcPts val="3638"/>
              </a:lnSpc>
            </a:pPr>
            <a:r>
              <a:rPr lang="en-US" sz="2599">
                <a:solidFill>
                  <a:srgbClr val="FFFFFF"/>
                </a:solidFill>
                <a:latin typeface="Garet"/>
                <a:ea typeface="Garet"/>
                <a:cs typeface="Garet"/>
                <a:sym typeface="Garet"/>
              </a:rPr>
              <a:t>Type b planets(25.969K planets found)</a:t>
            </a:r>
          </a:p>
          <a:p>
            <a:pPr algn="l">
              <a:lnSpc>
                <a:spcPts val="3638"/>
              </a:lnSpc>
            </a:pPr>
            <a:r>
              <a:rPr lang="en-US" sz="2599">
                <a:solidFill>
                  <a:srgbClr val="FFFFFF"/>
                </a:solidFill>
                <a:latin typeface="Garet"/>
                <a:ea typeface="Garet"/>
                <a:cs typeface="Garet"/>
                <a:sym typeface="Garet"/>
              </a:rPr>
              <a:t>Type c planets(6332 planets found)</a:t>
            </a:r>
          </a:p>
          <a:p>
            <a:pPr algn="l">
              <a:lnSpc>
                <a:spcPts val="3638"/>
              </a:lnSpc>
            </a:pPr>
            <a:r>
              <a:rPr lang="en-US" sz="2599">
                <a:solidFill>
                  <a:srgbClr val="FFFFFF"/>
                </a:solidFill>
                <a:latin typeface="Garet"/>
                <a:ea typeface="Garet"/>
                <a:cs typeface="Garet"/>
                <a:sym typeface="Garet"/>
              </a:rPr>
              <a:t>Type d Planets(2358 planets found)</a:t>
            </a:r>
          </a:p>
          <a:p>
            <a:pPr algn="l">
              <a:lnSpc>
                <a:spcPts val="3638"/>
              </a:lnSpc>
            </a:pPr>
            <a:r>
              <a:rPr lang="en-US" sz="2599">
                <a:solidFill>
                  <a:srgbClr val="FFFFFF"/>
                </a:solidFill>
                <a:latin typeface="Garet"/>
                <a:ea typeface="Garet"/>
                <a:cs typeface="Garet"/>
                <a:sym typeface="Garet"/>
              </a:rPr>
              <a:t>Type e Planets(784 Planets found)</a:t>
            </a:r>
          </a:p>
          <a:p>
            <a:pPr algn="l">
              <a:lnSpc>
                <a:spcPts val="3638"/>
              </a:lnSpc>
            </a:pPr>
            <a:r>
              <a:rPr lang="en-US" sz="2599">
                <a:solidFill>
                  <a:srgbClr val="FFFFFF"/>
                </a:solidFill>
                <a:latin typeface="Garet"/>
                <a:ea typeface="Garet"/>
                <a:cs typeface="Garet"/>
                <a:sym typeface="Garet"/>
              </a:rPr>
              <a:t>Type f planets(237 planets found)</a:t>
            </a:r>
          </a:p>
          <a:p>
            <a:pPr algn="l">
              <a:lnSpc>
                <a:spcPts val="3638"/>
              </a:lnSpc>
              <a:spcBef>
                <a:spcPct val="0"/>
              </a:spcBef>
            </a:pPr>
            <a:endParaRPr lang="en-US" sz="2599">
              <a:solidFill>
                <a:srgbClr val="FFFFFF"/>
              </a:solidFill>
              <a:latin typeface="Garet"/>
              <a:ea typeface="Garet"/>
              <a:cs typeface="Garet"/>
              <a:sym typeface="Garet"/>
            </a:endParaRPr>
          </a:p>
        </p:txBody>
      </p:sp>
      <p:sp>
        <p:nvSpPr>
          <p:cNvPr id="10" name="TextBox 10"/>
          <p:cNvSpPr txBox="1"/>
          <p:nvPr/>
        </p:nvSpPr>
        <p:spPr>
          <a:xfrm>
            <a:off x="0" y="517514"/>
            <a:ext cx="13407496" cy="927122"/>
          </a:xfrm>
          <a:prstGeom prst="rect">
            <a:avLst/>
          </a:prstGeom>
        </p:spPr>
        <p:txBody>
          <a:bodyPr lIns="0" tIns="0" rIns="0" bIns="0" rtlCol="0" anchor="t">
            <a:spAutoFit/>
          </a:bodyPr>
          <a:lstStyle/>
          <a:p>
            <a:pPr algn="ctr">
              <a:lnSpc>
                <a:spcPts val="7698"/>
              </a:lnSpc>
              <a:spcBef>
                <a:spcPct val="0"/>
              </a:spcBef>
            </a:pPr>
            <a:r>
              <a:rPr lang="en-US" sz="5499" b="1">
                <a:solidFill>
                  <a:srgbClr val="FFFFFF"/>
                </a:solidFill>
                <a:latin typeface="Canva Sans Bold"/>
                <a:ea typeface="Canva Sans Bold"/>
                <a:cs typeface="Canva Sans Bold"/>
                <a:sym typeface="Canva Sans Bold"/>
              </a:rPr>
              <a:t>Discovery Methods vs Planet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4387095" y="2795861"/>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9097072" y="3004921"/>
            <a:ext cx="6398309" cy="5903789"/>
          </a:xfrm>
          <a:custGeom>
            <a:avLst/>
            <a:gdLst/>
            <a:ahLst/>
            <a:cxnLst/>
            <a:rect l="l" t="t" r="r" b="b"/>
            <a:pathLst>
              <a:path w="6398309" h="5903789">
                <a:moveTo>
                  <a:pt x="0" y="0"/>
                </a:moveTo>
                <a:lnTo>
                  <a:pt x="6398308" y="0"/>
                </a:lnTo>
                <a:lnTo>
                  <a:pt x="6398308" y="5903789"/>
                </a:lnTo>
                <a:lnTo>
                  <a:pt x="0" y="5903789"/>
                </a:lnTo>
                <a:lnTo>
                  <a:pt x="0" y="0"/>
                </a:lnTo>
                <a:close/>
              </a:path>
            </a:pathLst>
          </a:custGeom>
          <a:blipFill>
            <a:blip r:embed="rId4"/>
            <a:stretch>
              <a:fillRect l="-89592" t="-18973" r="-71056" b="-8928"/>
            </a:stretch>
          </a:blipFill>
        </p:spPr>
      </p:sp>
      <p:sp>
        <p:nvSpPr>
          <p:cNvPr id="5" name="Freeform 5"/>
          <p:cNvSpPr/>
          <p:nvPr/>
        </p:nvSpPr>
        <p:spPr>
          <a:xfrm>
            <a:off x="15495380" y="3004921"/>
            <a:ext cx="1552477" cy="5903789"/>
          </a:xfrm>
          <a:custGeom>
            <a:avLst/>
            <a:gdLst/>
            <a:ahLst/>
            <a:cxnLst/>
            <a:rect l="l" t="t" r="r" b="b"/>
            <a:pathLst>
              <a:path w="1552477" h="5903789">
                <a:moveTo>
                  <a:pt x="0" y="0"/>
                </a:moveTo>
                <a:lnTo>
                  <a:pt x="1552477" y="0"/>
                </a:lnTo>
                <a:lnTo>
                  <a:pt x="1552477" y="5903789"/>
                </a:lnTo>
                <a:lnTo>
                  <a:pt x="0" y="5903789"/>
                </a:lnTo>
                <a:lnTo>
                  <a:pt x="0" y="0"/>
                </a:lnTo>
                <a:close/>
              </a:path>
            </a:pathLst>
          </a:custGeom>
          <a:blipFill>
            <a:blip r:embed="rId4"/>
            <a:stretch>
              <a:fillRect l="-1071773" t="-18082" b="-21433"/>
            </a:stretch>
          </a:blipFill>
        </p:spPr>
      </p:sp>
      <p:sp>
        <p:nvSpPr>
          <p:cNvPr id="6" name="Freeform 6"/>
          <p:cNvSpPr/>
          <p:nvPr/>
        </p:nvSpPr>
        <p:spPr>
          <a:xfrm>
            <a:off x="10548760" y="3004921"/>
            <a:ext cx="4565954" cy="770391"/>
          </a:xfrm>
          <a:custGeom>
            <a:avLst/>
            <a:gdLst/>
            <a:ahLst/>
            <a:cxnLst/>
            <a:rect l="l" t="t" r="r" b="b"/>
            <a:pathLst>
              <a:path w="4565954" h="770391">
                <a:moveTo>
                  <a:pt x="0" y="0"/>
                </a:moveTo>
                <a:lnTo>
                  <a:pt x="4565954" y="0"/>
                </a:lnTo>
                <a:lnTo>
                  <a:pt x="4565954" y="770391"/>
                </a:lnTo>
                <a:lnTo>
                  <a:pt x="0" y="770391"/>
                </a:lnTo>
                <a:lnTo>
                  <a:pt x="0" y="0"/>
                </a:lnTo>
                <a:close/>
              </a:path>
            </a:pathLst>
          </a:custGeom>
          <a:blipFill>
            <a:blip r:embed="rId4"/>
            <a:stretch>
              <a:fillRect t="-25019" r="-185571" b="-641316"/>
            </a:stretch>
          </a:blipFill>
        </p:spPr>
      </p:sp>
      <p:sp>
        <p:nvSpPr>
          <p:cNvPr id="7" name="TextBox 7"/>
          <p:cNvSpPr txBox="1"/>
          <p:nvPr/>
        </p:nvSpPr>
        <p:spPr>
          <a:xfrm>
            <a:off x="2261230" y="1209675"/>
            <a:ext cx="13653082" cy="649605"/>
          </a:xfrm>
          <a:prstGeom prst="rect">
            <a:avLst/>
          </a:prstGeom>
        </p:spPr>
        <p:txBody>
          <a:bodyPr lIns="0" tIns="0" rIns="0" bIns="0" rtlCol="0" anchor="t">
            <a:spAutoFit/>
          </a:bodyPr>
          <a:lstStyle/>
          <a:p>
            <a:pPr algn="ctr">
              <a:lnSpc>
                <a:spcPts val="4784"/>
              </a:lnSpc>
            </a:pPr>
            <a:r>
              <a:rPr lang="en-US" sz="5499" b="1">
                <a:solidFill>
                  <a:srgbClr val="FFFFFF"/>
                </a:solidFill>
                <a:latin typeface="Canva Sans Bold"/>
                <a:ea typeface="Canva Sans Bold"/>
                <a:cs typeface="Canva Sans Bold"/>
                <a:sym typeface="Canva Sans Bold"/>
              </a:rPr>
              <a:t>Distribution of discovered Planet types </a:t>
            </a:r>
          </a:p>
        </p:txBody>
      </p:sp>
      <p:sp>
        <p:nvSpPr>
          <p:cNvPr id="8" name="TextBox 8"/>
          <p:cNvSpPr txBox="1"/>
          <p:nvPr/>
        </p:nvSpPr>
        <p:spPr>
          <a:xfrm>
            <a:off x="395666" y="2947771"/>
            <a:ext cx="8320406" cy="5434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This plot shows that discovering the first planet (72.9%) in a planetary system is much higher than discovering the second planet in that planetary system and so on. And the percentage of discovery has a steep 100 times drop from the second planet to 5th planet discovery</a:t>
            </a:r>
          </a:p>
          <a:p>
            <a:pPr algn="ctr">
              <a:lnSpc>
                <a:spcPts val="3920"/>
              </a:lnSpc>
              <a:spcBef>
                <a:spcPct val="0"/>
              </a:spcBef>
            </a:pPr>
            <a:r>
              <a:rPr lang="en-US" sz="2800">
                <a:solidFill>
                  <a:srgbClr val="FFFFFF"/>
                </a:solidFill>
                <a:latin typeface="Canva Sans"/>
                <a:ea typeface="Canva Sans"/>
                <a:cs typeface="Canva Sans"/>
                <a:sym typeface="Canva Sans"/>
              </a:rPr>
              <a:t> ( 17.6%, 6.31%, 2.21%, 0.692%). From this, we can interpret that the discovery of the first planet is easy from a planetary system but it is difficult to discover any more planets in the same planetary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878</Words>
  <Application>Microsoft Office PowerPoint</Application>
  <PresentationFormat>Custom</PresentationFormat>
  <Paragraphs>56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Canva Sans Bold</vt:lpstr>
      <vt:lpstr>Open Sans Bold</vt:lpstr>
      <vt:lpstr>Canva Sans</vt:lpstr>
      <vt:lpstr>Garet</vt:lpstr>
      <vt:lpstr>Arial</vt:lpstr>
      <vt:lpstr>Calibri</vt:lpstr>
      <vt:lpstr>Akzidenz-Grotesk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Exoplanetary Systems</dc:title>
  <dc:creator>Shreya Gupta</dc:creator>
  <cp:lastModifiedBy>Shreya Gupta</cp:lastModifiedBy>
  <cp:revision>4</cp:revision>
  <dcterms:created xsi:type="dcterms:W3CDTF">2006-08-16T00:00:00Z</dcterms:created>
  <dcterms:modified xsi:type="dcterms:W3CDTF">2024-11-26T07:06:13Z</dcterms:modified>
  <dc:identifier>DAGXZ3mSMNw</dc:identifier>
</cp:coreProperties>
</file>